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9144000" cy="6858000"/>
  <p:embeddedFontLst>
    <p:embeddedFont>
      <p:font typeface="Nunito" pitchFamily="2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94">
          <p15:clr>
            <a:srgbClr val="000000"/>
          </p15:clr>
        </p15:guide>
        <p15:guide id="2" pos="480">
          <p15:clr>
            <a:srgbClr val="000000"/>
          </p15:clr>
        </p15:guide>
        <p15:guide id="3" pos="52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E90Ut1MpEueG7RRWbQGkkNhE3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86A387-8A0B-4F98-8FBE-FC85F96BC533}">
  <a:tblStyle styleId="{ED86A387-8A0B-4F98-8FBE-FC85F96BC5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9E35B9C-403C-4B62-BB3F-0D77CB275A9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220" y="80"/>
      </p:cViewPr>
      <p:guideLst>
        <p:guide orient="horz" pos="794"/>
        <p:guide pos="480"/>
        <p:guide pos="5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/>
              <a:t>‹#›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11c6b67e40_5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311c6b67e40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1c6b67e40_5_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311c6b67e40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11c6b67e40_5_1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11c6b67e40_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11c6b67e40_5_2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311c6b67e40_5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11c6b67e40_5_2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311c6b67e40_5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11c6b67e40_5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11c6b67e40_5_10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311c6b67e40_5_104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11c6b67e40_5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11c6b67e40_5_11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311c6b67e40_5_112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1c6b67e40_5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11c6b67e40_5_11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311c6b67e40_5_118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11c6b67e40_5_3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311c6b67e40_5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11c6b67e40_5_6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11c6b67e40_5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11c6b67e40_5_4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311c6b67e40_5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11c6b67e40_5_7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311c6b67e40_5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11c6b67e40_5_8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311c6b67e40_5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11c6b67e40_3_818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g311c6b67e40_3_818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g311c6b67e40_3_818"/>
          <p:cNvSpPr/>
          <p:nvPr/>
        </p:nvSpPr>
        <p:spPr>
          <a:xfrm rot="10800000">
            <a:off x="5058905" y="-100"/>
            <a:ext cx="4085100" cy="27369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g311c6b67e40_3_818"/>
          <p:cNvSpPr/>
          <p:nvPr/>
        </p:nvSpPr>
        <p:spPr>
          <a:xfrm>
            <a:off x="20327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g311c6b67e40_3_818"/>
          <p:cNvGrpSpPr/>
          <p:nvPr/>
        </p:nvGrpSpPr>
        <p:grpSpPr>
          <a:xfrm>
            <a:off x="255200" y="790"/>
            <a:ext cx="2250363" cy="1392365"/>
            <a:chOff x="255200" y="592"/>
            <a:chExt cx="2250363" cy="1044300"/>
          </a:xfrm>
        </p:grpSpPr>
        <p:sp>
          <p:nvSpPr>
            <p:cNvPr id="19" name="Google Shape;19;g311c6b67e40_3_818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g311c6b67e40_3_818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g311c6b67e40_3_818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g311c6b67e40_3_818"/>
          <p:cNvGrpSpPr/>
          <p:nvPr/>
        </p:nvGrpSpPr>
        <p:grpSpPr>
          <a:xfrm>
            <a:off x="905395" y="790"/>
            <a:ext cx="2250363" cy="1392365"/>
            <a:chOff x="905395" y="592"/>
            <a:chExt cx="2250363" cy="1044300"/>
          </a:xfrm>
        </p:grpSpPr>
        <p:sp>
          <p:nvSpPr>
            <p:cNvPr id="23" name="Google Shape;23;g311c6b67e40_3_818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g311c6b67e40_3_818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g311c6b67e40_3_818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g311c6b67e40_3_818"/>
          <p:cNvGrpSpPr/>
          <p:nvPr/>
        </p:nvGrpSpPr>
        <p:grpSpPr>
          <a:xfrm>
            <a:off x="7057468" y="6784"/>
            <a:ext cx="1851282" cy="1002839"/>
            <a:chOff x="6917201" y="0"/>
            <a:chExt cx="2227777" cy="863400"/>
          </a:xfrm>
        </p:grpSpPr>
        <p:sp>
          <p:nvSpPr>
            <p:cNvPr id="27" name="Google Shape;27;g311c6b67e40_3_8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g311c6b67e40_3_8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g311c6b67e40_3_8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g311c6b67e40_3_818"/>
          <p:cNvGrpSpPr/>
          <p:nvPr/>
        </p:nvGrpSpPr>
        <p:grpSpPr>
          <a:xfrm>
            <a:off x="6553032" y="5623802"/>
            <a:ext cx="2389068" cy="1234317"/>
            <a:chOff x="6917201" y="0"/>
            <a:chExt cx="2227777" cy="863400"/>
          </a:xfrm>
        </p:grpSpPr>
        <p:sp>
          <p:nvSpPr>
            <p:cNvPr id="31" name="Google Shape;31;g311c6b67e40_3_8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g311c6b67e40_3_8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g311c6b67e40_3_8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34;g311c6b67e40_3_818"/>
          <p:cNvGrpSpPr/>
          <p:nvPr/>
        </p:nvGrpSpPr>
        <p:grpSpPr>
          <a:xfrm>
            <a:off x="199149" y="5407536"/>
            <a:ext cx="2795414" cy="1444382"/>
            <a:chOff x="6917201" y="0"/>
            <a:chExt cx="2227777" cy="863400"/>
          </a:xfrm>
        </p:grpSpPr>
        <p:sp>
          <p:nvSpPr>
            <p:cNvPr id="35" name="Google Shape;35;g311c6b67e40_3_8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g311c6b67e40_3_8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g311c6b67e40_3_8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38;g311c6b67e40_3_818"/>
          <p:cNvSpPr txBox="1">
            <a:spLocks noGrp="1"/>
          </p:cNvSpPr>
          <p:nvPr>
            <p:ph type="ctrTitle"/>
          </p:nvPr>
        </p:nvSpPr>
        <p:spPr>
          <a:xfrm>
            <a:off x="1858703" y="2430444"/>
            <a:ext cx="5361300" cy="19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9" name="Google Shape;39;g311c6b67e40_3_818"/>
          <p:cNvSpPr txBox="1">
            <a:spLocks noGrp="1"/>
          </p:cNvSpPr>
          <p:nvPr>
            <p:ph type="subTitle" idx="1"/>
          </p:nvPr>
        </p:nvSpPr>
        <p:spPr>
          <a:xfrm>
            <a:off x="1858700" y="4550878"/>
            <a:ext cx="5361300" cy="6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g311c6b67e40_3_818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11c6b67e40_3_846"/>
          <p:cNvSpPr/>
          <p:nvPr/>
        </p:nvSpPr>
        <p:spPr>
          <a:xfrm flipH="1">
            <a:off x="4757100" y="3079200"/>
            <a:ext cx="4386900" cy="37788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g311c6b67e40_3_846"/>
          <p:cNvGrpSpPr/>
          <p:nvPr/>
        </p:nvGrpSpPr>
        <p:grpSpPr>
          <a:xfrm>
            <a:off x="5594191" y="5281486"/>
            <a:ext cx="2910145" cy="1576482"/>
            <a:chOff x="6917201" y="0"/>
            <a:chExt cx="2227777" cy="863400"/>
          </a:xfrm>
        </p:grpSpPr>
        <p:sp>
          <p:nvSpPr>
            <p:cNvPr id="44" name="Google Shape;44;g311c6b67e40_3_84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g311c6b67e40_3_846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g311c6b67e40_3_8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g311c6b67e40_3_846"/>
          <p:cNvGrpSpPr/>
          <p:nvPr/>
        </p:nvGrpSpPr>
        <p:grpSpPr>
          <a:xfrm>
            <a:off x="199149" y="3"/>
            <a:ext cx="2795414" cy="1444382"/>
            <a:chOff x="6917201" y="0"/>
            <a:chExt cx="2227777" cy="863400"/>
          </a:xfrm>
        </p:grpSpPr>
        <p:sp>
          <p:nvSpPr>
            <p:cNvPr id="48" name="Google Shape;48;g311c6b67e40_3_84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g311c6b67e40_3_846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g311c6b67e40_3_8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51;g311c6b67e40_3_846"/>
          <p:cNvSpPr txBox="1">
            <a:spLocks noGrp="1"/>
          </p:cNvSpPr>
          <p:nvPr>
            <p:ph type="title"/>
          </p:nvPr>
        </p:nvSpPr>
        <p:spPr>
          <a:xfrm>
            <a:off x="1888684" y="2328133"/>
            <a:ext cx="5377500" cy="2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g311c6b67e40_3_846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11c6b67e40_3_858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g311c6b67e40_3_858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311c6b67e40_3_858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g311c6b67e40_3_858"/>
          <p:cNvSpPr txBox="1">
            <a:spLocks noGrp="1"/>
          </p:cNvSpPr>
          <p:nvPr>
            <p:ph type="title"/>
          </p:nvPr>
        </p:nvSpPr>
        <p:spPr>
          <a:xfrm>
            <a:off x="819150" y="1127467"/>
            <a:ext cx="7505700" cy="12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8" name="Google Shape;58;g311c6b67e40_3_858"/>
          <p:cNvSpPr txBox="1">
            <a:spLocks noGrp="1"/>
          </p:cNvSpPr>
          <p:nvPr>
            <p:ph type="body" idx="1"/>
          </p:nvPr>
        </p:nvSpPr>
        <p:spPr>
          <a:xfrm>
            <a:off x="819150" y="2654300"/>
            <a:ext cx="7505700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311c6b67e40_3_858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11c6b67e40_3_865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311c6b67e40_3_865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311c6b67e40_3_865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311c6b67e40_3_865"/>
          <p:cNvSpPr txBox="1">
            <a:spLocks noGrp="1"/>
          </p:cNvSpPr>
          <p:nvPr>
            <p:ph type="title"/>
          </p:nvPr>
        </p:nvSpPr>
        <p:spPr>
          <a:xfrm>
            <a:off x="819150" y="1127467"/>
            <a:ext cx="7505700" cy="12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5" name="Google Shape;65;g311c6b67e40_3_865"/>
          <p:cNvSpPr txBox="1">
            <a:spLocks noGrp="1"/>
          </p:cNvSpPr>
          <p:nvPr>
            <p:ph type="body" idx="1"/>
          </p:nvPr>
        </p:nvSpPr>
        <p:spPr>
          <a:xfrm>
            <a:off x="819150" y="2654300"/>
            <a:ext cx="3686100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g311c6b67e40_3_865"/>
          <p:cNvSpPr txBox="1">
            <a:spLocks noGrp="1"/>
          </p:cNvSpPr>
          <p:nvPr>
            <p:ph type="body" idx="2"/>
          </p:nvPr>
        </p:nvSpPr>
        <p:spPr>
          <a:xfrm>
            <a:off x="4638675" y="2654300"/>
            <a:ext cx="3686100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g311c6b67e40_3_865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11c6b67e40_3_873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g311c6b67e40_3_873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g311c6b67e40_3_873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g311c6b67e40_3_873"/>
          <p:cNvSpPr txBox="1">
            <a:spLocks noGrp="1"/>
          </p:cNvSpPr>
          <p:nvPr>
            <p:ph type="title"/>
          </p:nvPr>
        </p:nvSpPr>
        <p:spPr>
          <a:xfrm>
            <a:off x="819150" y="1127467"/>
            <a:ext cx="7505700" cy="12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3" name="Google Shape;73;g311c6b67e40_3_873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11c6b67e40_3_879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g311c6b67e40_3_879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311c6b67e40_3_879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311c6b67e40_3_879"/>
          <p:cNvSpPr txBox="1">
            <a:spLocks noGrp="1"/>
          </p:cNvSpPr>
          <p:nvPr>
            <p:ph type="title"/>
          </p:nvPr>
        </p:nvSpPr>
        <p:spPr>
          <a:xfrm>
            <a:off x="819150" y="1127467"/>
            <a:ext cx="3709200" cy="18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9" name="Google Shape;79;g311c6b67e40_3_879"/>
          <p:cNvSpPr txBox="1">
            <a:spLocks noGrp="1"/>
          </p:cNvSpPr>
          <p:nvPr>
            <p:ph type="body" idx="1"/>
          </p:nvPr>
        </p:nvSpPr>
        <p:spPr>
          <a:xfrm>
            <a:off x="830700" y="3092067"/>
            <a:ext cx="3709200" cy="28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g311c6b67e40_3_879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11c6b67e40_3_886"/>
          <p:cNvSpPr/>
          <p:nvPr/>
        </p:nvSpPr>
        <p:spPr>
          <a:xfrm>
            <a:off x="0" y="3764192"/>
            <a:ext cx="7369200" cy="30891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311c6b67e40_3_886"/>
          <p:cNvSpPr/>
          <p:nvPr/>
        </p:nvSpPr>
        <p:spPr>
          <a:xfrm flipH="1">
            <a:off x="3583210" y="2072150"/>
            <a:ext cx="5560500" cy="4785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g311c6b67e40_3_886"/>
          <p:cNvGrpSpPr/>
          <p:nvPr/>
        </p:nvGrpSpPr>
        <p:grpSpPr>
          <a:xfrm>
            <a:off x="255991" y="-11"/>
            <a:ext cx="2251347" cy="1391229"/>
            <a:chOff x="3961956" y="4383950"/>
            <a:chExt cx="1160548" cy="548700"/>
          </a:xfrm>
        </p:grpSpPr>
        <p:sp>
          <p:nvSpPr>
            <p:cNvPr id="85" name="Google Shape;85;g311c6b67e40_3_886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g311c6b67e40_3_886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g311c6b67e40_3_886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g311c6b67e40_3_886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g311c6b67e40_3_886"/>
          <p:cNvGrpSpPr/>
          <p:nvPr/>
        </p:nvGrpSpPr>
        <p:grpSpPr>
          <a:xfrm>
            <a:off x="34934" y="6029501"/>
            <a:ext cx="1593306" cy="822734"/>
            <a:chOff x="6917201" y="0"/>
            <a:chExt cx="2227777" cy="863400"/>
          </a:xfrm>
        </p:grpSpPr>
        <p:sp>
          <p:nvSpPr>
            <p:cNvPr id="90" name="Google Shape;90;g311c6b67e40_3_8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g311c6b67e40_3_886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g311c6b67e40_3_88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93;g311c6b67e40_3_886"/>
          <p:cNvGrpSpPr/>
          <p:nvPr/>
        </p:nvGrpSpPr>
        <p:grpSpPr>
          <a:xfrm>
            <a:off x="5886353" y="1657"/>
            <a:ext cx="3257455" cy="1681990"/>
            <a:chOff x="6917201" y="0"/>
            <a:chExt cx="2227777" cy="863400"/>
          </a:xfrm>
        </p:grpSpPr>
        <p:sp>
          <p:nvSpPr>
            <p:cNvPr id="94" name="Google Shape;94;g311c6b67e40_3_8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g311c6b67e40_3_886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g311c6b67e40_3_88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g311c6b67e40_3_886"/>
          <p:cNvSpPr txBox="1">
            <a:spLocks noGrp="1"/>
          </p:cNvSpPr>
          <p:nvPr>
            <p:ph type="title"/>
          </p:nvPr>
        </p:nvSpPr>
        <p:spPr>
          <a:xfrm>
            <a:off x="1393929" y="1734861"/>
            <a:ext cx="6366900" cy="33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8" name="Google Shape;98;g311c6b67e40_3_886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1c6b67e40_3_904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11c6b67e40_3_904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11c6b67e40_3_904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311c6b67e40_3_904"/>
          <p:cNvSpPr txBox="1">
            <a:spLocks noGrp="1"/>
          </p:cNvSpPr>
          <p:nvPr>
            <p:ph type="title"/>
          </p:nvPr>
        </p:nvSpPr>
        <p:spPr>
          <a:xfrm>
            <a:off x="819150" y="1127467"/>
            <a:ext cx="6424200" cy="9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4" name="Google Shape;104;g311c6b67e40_3_904"/>
          <p:cNvSpPr txBox="1">
            <a:spLocks noGrp="1"/>
          </p:cNvSpPr>
          <p:nvPr>
            <p:ph type="subTitle" idx="1"/>
          </p:nvPr>
        </p:nvSpPr>
        <p:spPr>
          <a:xfrm>
            <a:off x="819150" y="2067600"/>
            <a:ext cx="5859900" cy="5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g311c6b67e40_3_904"/>
          <p:cNvSpPr txBox="1">
            <a:spLocks noGrp="1"/>
          </p:cNvSpPr>
          <p:nvPr>
            <p:ph type="body" idx="2"/>
          </p:nvPr>
        </p:nvSpPr>
        <p:spPr>
          <a:xfrm>
            <a:off x="819150" y="3289400"/>
            <a:ext cx="5859900" cy="27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g311c6b67e40_3_904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11c6b67e40_3_912"/>
          <p:cNvSpPr/>
          <p:nvPr/>
        </p:nvSpPr>
        <p:spPr>
          <a:xfrm>
            <a:off x="31" y="3766000"/>
            <a:ext cx="7370400" cy="30921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11c6b67e40_3_912"/>
          <p:cNvSpPr/>
          <p:nvPr/>
        </p:nvSpPr>
        <p:spPr>
          <a:xfrm flipH="1">
            <a:off x="3582600" y="2067600"/>
            <a:ext cx="5561400" cy="47904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11c6b67e40_3_912"/>
          <p:cNvSpPr/>
          <p:nvPr/>
        </p:nvSpPr>
        <p:spPr>
          <a:xfrm>
            <a:off x="203225" y="275000"/>
            <a:ext cx="8737500" cy="6308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311c6b67e40_3_912"/>
          <p:cNvSpPr txBox="1">
            <a:spLocks noGrp="1"/>
          </p:cNvSpPr>
          <p:nvPr>
            <p:ph type="body" idx="1"/>
          </p:nvPr>
        </p:nvSpPr>
        <p:spPr>
          <a:xfrm>
            <a:off x="328025" y="5551333"/>
            <a:ext cx="74151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12" name="Google Shape;112;g311c6b67e40_3_912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11c6b67e40_3_918"/>
          <p:cNvSpPr/>
          <p:nvPr/>
        </p:nvSpPr>
        <p:spPr>
          <a:xfrm flipH="1">
            <a:off x="5569200" y="3778767"/>
            <a:ext cx="3574800" cy="30792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" name="Google Shape;115;g311c6b67e40_3_918"/>
          <p:cNvGrpSpPr/>
          <p:nvPr/>
        </p:nvGrpSpPr>
        <p:grpSpPr>
          <a:xfrm>
            <a:off x="5959222" y="5492768"/>
            <a:ext cx="2520952" cy="1365553"/>
            <a:chOff x="6917201" y="0"/>
            <a:chExt cx="2227777" cy="863400"/>
          </a:xfrm>
        </p:grpSpPr>
        <p:sp>
          <p:nvSpPr>
            <p:cNvPr id="116" name="Google Shape;116;g311c6b67e40_3_9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g311c6b67e40_3_9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g311c6b67e40_3_9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g311c6b67e40_3_918"/>
          <p:cNvGrpSpPr/>
          <p:nvPr/>
        </p:nvGrpSpPr>
        <p:grpSpPr>
          <a:xfrm>
            <a:off x="199149" y="3"/>
            <a:ext cx="2795414" cy="1444382"/>
            <a:chOff x="6917201" y="0"/>
            <a:chExt cx="2227777" cy="863400"/>
          </a:xfrm>
        </p:grpSpPr>
        <p:sp>
          <p:nvSpPr>
            <p:cNvPr id="120" name="Google Shape;120;g311c6b67e40_3_9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g311c6b67e40_3_9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g311c6b67e40_3_9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g311c6b67e40_3_918"/>
          <p:cNvSpPr txBox="1">
            <a:spLocks noGrp="1"/>
          </p:cNvSpPr>
          <p:nvPr>
            <p:ph type="title" hasCustomPrompt="1"/>
          </p:nvPr>
        </p:nvSpPr>
        <p:spPr>
          <a:xfrm>
            <a:off x="1385850" y="1845133"/>
            <a:ext cx="6372300" cy="18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4" name="Google Shape;124;g311c6b67e40_3_918"/>
          <p:cNvSpPr txBox="1">
            <a:spLocks noGrp="1"/>
          </p:cNvSpPr>
          <p:nvPr>
            <p:ph type="body" idx="1"/>
          </p:nvPr>
        </p:nvSpPr>
        <p:spPr>
          <a:xfrm>
            <a:off x="1385850" y="3818467"/>
            <a:ext cx="63723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g311c6b67e40_3_918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1c6b67e40_3_931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1c6b67e40_3_933"/>
          <p:cNvSpPr txBox="1">
            <a:spLocks noGrp="1"/>
          </p:cNvSpPr>
          <p:nvPr>
            <p:ph type="title"/>
          </p:nvPr>
        </p:nvSpPr>
        <p:spPr>
          <a:xfrm>
            <a:off x="598050" y="207073"/>
            <a:ext cx="7947900" cy="1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4400" b="1" i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311c6b67e40_3_933"/>
          <p:cNvSpPr txBox="1">
            <a:spLocks noGrp="1"/>
          </p:cNvSpPr>
          <p:nvPr>
            <p:ph type="body" idx="1"/>
          </p:nvPr>
        </p:nvSpPr>
        <p:spPr>
          <a:xfrm>
            <a:off x="855141" y="1982473"/>
            <a:ext cx="7722300" cy="42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311c6b67e40_3_93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311c6b67e40_3_93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g311c6b67e40_3_93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11c6b67e40_3_93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311c6b67e40_3_93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g311c6b67e40_3_939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1c6b67e40_3_943"/>
          <p:cNvSpPr txBox="1">
            <a:spLocks noGrp="1"/>
          </p:cNvSpPr>
          <p:nvPr>
            <p:ph type="ctrTitle"/>
          </p:nvPr>
        </p:nvSpPr>
        <p:spPr>
          <a:xfrm>
            <a:off x="1995042" y="478345"/>
            <a:ext cx="51540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4400" b="1" i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g311c6b67e40_3_943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1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1200"/>
              </a:spcBef>
              <a:spcAft>
                <a:spcPts val="120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11c6b67e40_3_94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11c6b67e40_3_94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g311c6b67e40_3_94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11c6b67e40_3_949"/>
          <p:cNvSpPr txBox="1">
            <a:spLocks noGrp="1"/>
          </p:cNvSpPr>
          <p:nvPr>
            <p:ph type="title"/>
          </p:nvPr>
        </p:nvSpPr>
        <p:spPr>
          <a:xfrm>
            <a:off x="598050" y="207073"/>
            <a:ext cx="7947900" cy="1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4400" b="1" i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311c6b67e40_3_94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311c6b67e40_3_94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311c6b67e40_3_949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11c6b67e40_3_8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1" name="Google Shape;11;g311c6b67e40_3_8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g311c6b67e40_3_814"/>
          <p:cNvSpPr txBox="1">
            <a:spLocks noGrp="1"/>
          </p:cNvSpPr>
          <p:nvPr>
            <p:ph type="sldNum" idx="12"/>
          </p:nvPr>
        </p:nvSpPr>
        <p:spPr>
          <a:xfrm>
            <a:off x="8390734" y="605822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47D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250" y="551875"/>
            <a:ext cx="1320000" cy="1265100"/>
          </a:xfrm>
          <a:prstGeom prst="ellipse">
            <a:avLst/>
          </a:prstGeom>
          <a:noFill/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</p:pic>
      <p:sp>
        <p:nvSpPr>
          <p:cNvPr id="154" name="Google Shape;154;p1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04000" cy="3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48640" marR="539115" lvl="0" indent="-190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3600">
                <a:solidFill>
                  <a:srgbClr val="000000"/>
                </a:solidFill>
              </a:rPr>
            </a:br>
            <a:br>
              <a:rPr lang="ru-RU" sz="3600">
                <a:solidFill>
                  <a:srgbClr val="000000"/>
                </a:solidFill>
              </a:rPr>
            </a:br>
            <a:br>
              <a:rPr lang="ru-RU" sz="3600">
                <a:solidFill>
                  <a:srgbClr val="000000"/>
                </a:solidFill>
              </a:rPr>
            </a:br>
            <a:br>
              <a:rPr lang="ru-RU" sz="3600">
                <a:solidFill>
                  <a:srgbClr val="000000"/>
                </a:solidFill>
              </a:rPr>
            </a:br>
            <a:br>
              <a:rPr lang="ru-RU" sz="3600">
                <a:solidFill>
                  <a:srgbClr val="000000"/>
                </a:solidFill>
              </a:rPr>
            </a:br>
            <a:br>
              <a:rPr lang="ru-RU" sz="3600">
                <a:solidFill>
                  <a:srgbClr val="000000"/>
                </a:solidFill>
              </a:rPr>
            </a:br>
            <a:endParaRPr sz="3600"/>
          </a:p>
        </p:txBody>
      </p:sp>
      <p:sp>
        <p:nvSpPr>
          <p:cNvPr id="155" name="Google Shape;155;p1"/>
          <p:cNvSpPr txBox="1"/>
          <p:nvPr/>
        </p:nvSpPr>
        <p:spPr>
          <a:xfrm>
            <a:off x="1066650" y="4701824"/>
            <a:ext cx="7315200" cy="13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508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Работу выполнили ученики 9б класса: </a:t>
            </a:r>
            <a:endParaRPr sz="1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Захватов Артем,</a:t>
            </a:r>
            <a:endParaRPr sz="1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Наумова Александра,</a:t>
            </a:r>
            <a:endParaRPr sz="1100"/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Дементьева Юлия,</a:t>
            </a:r>
            <a:endParaRPr sz="1100"/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Александров Владимир.</a:t>
            </a:r>
            <a:endParaRPr sz="1100"/>
          </a:p>
          <a:p>
            <a:pPr marL="0" marR="5080" lvl="0" indent="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"/>
          <p:cNvSpPr txBox="1"/>
          <p:nvPr/>
        </p:nvSpPr>
        <p:spPr>
          <a:xfrm>
            <a:off x="3955845" y="6177651"/>
            <a:ext cx="20085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ru-RU" sz="1100" b="1">
                <a:latin typeface="Times New Roman"/>
                <a:ea typeface="Times New Roman"/>
                <a:cs typeface="Times New Roman"/>
                <a:sym typeface="Times New Roman"/>
              </a:rPr>
              <a:t>Удомля, 2024 </a:t>
            </a:r>
            <a:r>
              <a:rPr lang="ru-RU" sz="1100" b="1">
                <a:latin typeface="Calibri"/>
                <a:ea typeface="Calibri"/>
                <a:cs typeface="Calibri"/>
                <a:sym typeface="Calibri"/>
              </a:rPr>
              <a:t>г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"/>
          <p:cNvSpPr txBox="1"/>
          <p:nvPr/>
        </p:nvSpPr>
        <p:spPr>
          <a:xfrm>
            <a:off x="914250" y="664600"/>
            <a:ext cx="7467600" cy="4424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407160" marR="5080" lvl="0" indent="-139446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9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МБОУ«Удомельская</a:t>
            </a:r>
            <a:r>
              <a:rPr lang="ru-RU" sz="29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средняя общеобразовательная школа №5 с углубленным изучением отдельных предметов»</a:t>
            </a:r>
            <a:endParaRPr sz="1100" dirty="0"/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5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9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«Школьный бюджет»</a:t>
            </a:r>
            <a:endParaRPr sz="1100" dirty="0"/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рамках программы поддержке школьных инициатив</a:t>
            </a:r>
            <a:endParaRPr sz="1100" dirty="0"/>
          </a:p>
          <a:p>
            <a:pPr marL="1407160" marR="5080" lvl="0" indent="-1394460" algn="r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9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title"/>
          </p:nvPr>
        </p:nvSpPr>
        <p:spPr>
          <a:xfrm>
            <a:off x="762150" y="269350"/>
            <a:ext cx="5604000" cy="171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215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C0C0C"/>
                </a:solidFill>
              </a:rPr>
              <a:t>Актуальность </a:t>
            </a:r>
            <a:br>
              <a:rPr lang="en-US" sz="4000" dirty="0">
                <a:solidFill>
                  <a:srgbClr val="0C0C0C"/>
                </a:solidFill>
              </a:rPr>
            </a:br>
            <a:r>
              <a:rPr lang="ru-RU" sz="4000" dirty="0">
                <a:solidFill>
                  <a:srgbClr val="0C0C0C"/>
                </a:solidFill>
              </a:rPr>
              <a:t>проекта </a:t>
            </a:r>
            <a:endParaRPr sz="4000" dirty="0">
              <a:solidFill>
                <a:srgbClr val="0C0C0C"/>
              </a:solidFill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762158" y="1898826"/>
            <a:ext cx="7619700" cy="3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6604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Актуальность проекта определяется факторами и реалиями современной образовательной среды в школе: большинство детей помимо уроков участвуют во внеурочной деятельности, занимаются дополнительным образованием, выполняют домашнее задание, участвуют в олимпиадах, занимаются творчеством. Данная проблема очень актуальна потому, что ученики мечтают заниматься в просторных помещениях с неформальной обстановкой, где стены и мебель — яркие: белых, серых, зеленых, оранжевых цветов. Проект обеспечит соответствие современным требованиям материальной- технической базы учебного процесса школы и научных исследований обучающихся. Решится проблема острой необходимости создания благоприятной образовательной среды. 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12700" marR="5080" lvl="0" indent="0" algn="just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 txBox="1">
            <a:spLocks noGrp="1"/>
          </p:cNvSpPr>
          <p:nvPr>
            <p:ph type="title"/>
          </p:nvPr>
        </p:nvSpPr>
        <p:spPr>
          <a:xfrm>
            <a:off x="695000" y="784500"/>
            <a:ext cx="56040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C0C0C"/>
                </a:solidFill>
              </a:rPr>
              <a:t>Цель проекта</a:t>
            </a:r>
            <a:endParaRPr sz="4000"/>
          </a:p>
        </p:txBody>
      </p:sp>
      <p:sp>
        <p:nvSpPr>
          <p:cNvPr id="169" name="Google Shape;169;p3"/>
          <p:cNvSpPr/>
          <p:nvPr/>
        </p:nvSpPr>
        <p:spPr>
          <a:xfrm>
            <a:off x="695000" y="1867925"/>
            <a:ext cx="3565200" cy="24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Создать «Лаунж-зону» - пространство для отдыха, перезагрузки, релакса, покоя и возможности снять учебное напряжение для 156 учащихся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0" name="Google Shape;170;p3" descr="undefined-QKBx4S6ci34y0Z8QHWQZK5PGvFueeRe0FFdw7H9p_resize_w900_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9587" y="1484925"/>
            <a:ext cx="3103085" cy="1994851"/>
          </a:xfrm>
          <a:prstGeom prst="rect">
            <a:avLst/>
          </a:prstGeom>
          <a:noFill/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</p:pic>
      <p:pic>
        <p:nvPicPr>
          <p:cNvPr id="171" name="Google Shape;171;p3" descr="undefined-lTEZde3Q2BeVxlYClqYWTzXw9xXh9dcT16s5Qkfi_resize_w900_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2581" y="3728400"/>
            <a:ext cx="3097093" cy="2147250"/>
          </a:xfrm>
          <a:prstGeom prst="rect">
            <a:avLst/>
          </a:prstGeom>
          <a:noFill/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>
            <a:spLocks noGrp="1"/>
          </p:cNvSpPr>
          <p:nvPr>
            <p:ph type="title"/>
          </p:nvPr>
        </p:nvSpPr>
        <p:spPr>
          <a:xfrm>
            <a:off x="733250" y="426000"/>
            <a:ext cx="560400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67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C0C0C"/>
                </a:solidFill>
              </a:rPr>
              <a:t>Задачи проекта</a:t>
            </a:r>
            <a:endParaRPr sz="4000">
              <a:solidFill>
                <a:srgbClr val="0C0C0C"/>
              </a:solidFill>
            </a:endParaRPr>
          </a:p>
        </p:txBody>
      </p:sp>
      <p:graphicFrame>
        <p:nvGraphicFramePr>
          <p:cNvPr id="177" name="Google Shape;177;p4"/>
          <p:cNvGraphicFramePr/>
          <p:nvPr/>
        </p:nvGraphicFramePr>
        <p:xfrm>
          <a:off x="762150" y="1371600"/>
          <a:ext cx="7619700" cy="4266700"/>
        </p:xfrm>
        <a:graphic>
          <a:graphicData uri="http://schemas.openxmlformats.org/drawingml/2006/table">
            <a:tbl>
              <a:tblPr>
                <a:noFill/>
                <a:tableStyleId>{ED86A387-8A0B-4F98-8FBE-FC85F96BC533}</a:tableStyleId>
              </a:tblPr>
              <a:tblGrid>
                <a:gridCol w="761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6700">
                <a:tc>
                  <a:txBody>
                    <a:bodyPr/>
                    <a:lstStyle/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сформировать перечень необходимого набора мебели и оборудования, иных ресурсов;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создать дизайн-план «Лаунж-зоны»;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составить смету по выполнению работ и приобретению оборудования;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определить поставщиков оборудования;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произвести необходимые работы по оформлению и устройству «Лаунж-зоны»;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разработать правила отдыха;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провести открытие «Лаунж-зоны»;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marL="4572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Nunito"/>
                        <a:buChar char="➔"/>
                      </a:pPr>
                      <a:r>
                        <a:rPr lang="ru-RU" sz="18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разместить информационные материалы в СМИ.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51625" marR="516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1c6b67e40_5_0"/>
          <p:cNvSpPr txBox="1">
            <a:spLocks noGrp="1"/>
          </p:cNvSpPr>
          <p:nvPr>
            <p:ph type="title"/>
          </p:nvPr>
        </p:nvSpPr>
        <p:spPr>
          <a:xfrm>
            <a:off x="762150" y="775948"/>
            <a:ext cx="7947900" cy="167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Способы и методы</a:t>
            </a:r>
            <a:br>
              <a:rPr lang="en-US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достижения </a:t>
            </a:r>
            <a:endParaRPr sz="3600" dirty="0">
              <a:solidFill>
                <a:srgbClr val="0C0C0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цели и решения задач</a:t>
            </a:r>
            <a:endParaRPr sz="3600" dirty="0">
              <a:solidFill>
                <a:srgbClr val="0C0C0C"/>
              </a:solidFill>
            </a:endParaRPr>
          </a:p>
        </p:txBody>
      </p:sp>
      <p:sp>
        <p:nvSpPr>
          <p:cNvPr id="183" name="Google Shape;183;g311c6b67e40_5_0"/>
          <p:cNvSpPr txBox="1"/>
          <p:nvPr/>
        </p:nvSpPr>
        <p:spPr>
          <a:xfrm>
            <a:off x="762153" y="2822500"/>
            <a:ext cx="7743300" cy="1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Анализ	рентабельности участия в данном проекте;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Разработка проекта сметной документации; 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Оценка стоимости проекта;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Презентация проекта.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11c6b67e40_5_5"/>
          <p:cNvSpPr txBox="1"/>
          <p:nvPr/>
        </p:nvSpPr>
        <p:spPr>
          <a:xfrm>
            <a:off x="762150" y="462325"/>
            <a:ext cx="7619700" cy="65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C0C0C"/>
                </a:solidFill>
                <a:latin typeface="Nunito"/>
                <a:ea typeface="Nunito"/>
                <a:cs typeface="Nunito"/>
                <a:sym typeface="Nunito"/>
              </a:rPr>
              <a:t>Предварительный технический анализ </a:t>
            </a:r>
            <a:endParaRPr lang="en-US" sz="1800" b="1" dirty="0">
              <a:solidFill>
                <a:srgbClr val="0C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C0C0C"/>
                </a:solidFill>
                <a:latin typeface="Nunito"/>
                <a:ea typeface="Nunito"/>
                <a:cs typeface="Nunito"/>
                <a:sym typeface="Nunito"/>
              </a:rPr>
              <a:t>выдвинутого предложения, прошел отбор </a:t>
            </a:r>
            <a:endParaRPr lang="en-US" sz="1800" b="1" dirty="0">
              <a:solidFill>
                <a:srgbClr val="0C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C0C0C"/>
                </a:solidFill>
                <a:latin typeface="Nunito"/>
                <a:ea typeface="Nunito"/>
                <a:cs typeface="Nunito"/>
                <a:sym typeface="Nunito"/>
              </a:rPr>
              <a:t>проектных предложений для общешкольного</a:t>
            </a:r>
            <a:endParaRPr lang="en-US" sz="1800" b="1" dirty="0">
              <a:solidFill>
                <a:srgbClr val="0C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C0C0C"/>
                </a:solidFill>
                <a:latin typeface="Nunito"/>
                <a:ea typeface="Nunito"/>
                <a:cs typeface="Nunito"/>
                <a:sym typeface="Nunito"/>
              </a:rPr>
              <a:t> голосования</a:t>
            </a:r>
            <a:endParaRPr sz="1800" b="1" dirty="0">
              <a:solidFill>
                <a:srgbClr val="0C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dirty="0">
                <a:latin typeface="Nunito"/>
                <a:ea typeface="Nunito"/>
                <a:cs typeface="Nunito"/>
                <a:sym typeface="Nunito"/>
              </a:rPr>
              <a:t>1.Сбор и анализ информации:</a:t>
            </a:r>
            <a:endParaRPr sz="1100" b="1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Для кого эта проблема стала актуальной? В чем ее важность? </a:t>
            </a:r>
            <a:br>
              <a:rPr lang="ru-RU" sz="1700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Какие ресурсы при этом привлечь? Такие вопросы встали перед творческим советом проекта. Чтобы ответить на эти вопросы, нам нужно собрать необходимую информацию по заинтересовавшей нас проблеме.</a:t>
            </a:r>
            <a:br>
              <a:rPr lang="ru-RU" sz="1700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	</a:t>
            </a:r>
            <a:endParaRPr sz="17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dirty="0">
                <a:latin typeface="Nunito"/>
                <a:ea typeface="Nunito"/>
                <a:cs typeface="Nunito"/>
                <a:sym typeface="Nunito"/>
              </a:rPr>
              <a:t>2.Анализ социологического опроса и анкетирования</a:t>
            </a: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:</a:t>
            </a:r>
            <a:r>
              <a:rPr lang="ru-RU" sz="1700" b="1" dirty="0">
                <a:latin typeface="Nunito"/>
                <a:ea typeface="Nunito"/>
                <a:cs typeface="Nunito"/>
                <a:sym typeface="Nunito"/>
              </a:rPr>
              <a:t> </a:t>
            </a:r>
            <a:br>
              <a:rPr lang="ru-RU" sz="1700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В социологическом опросе приняли участие 80 человек, из них:</a:t>
            </a:r>
            <a:endParaRPr sz="1100" dirty="0">
              <a:latin typeface="Nunito"/>
              <a:ea typeface="Nunito"/>
              <a:cs typeface="Nunito"/>
              <a:sym typeface="Nunito"/>
            </a:endParaRPr>
          </a:p>
          <a:p>
            <a:pPr marL="1371600" lvl="0" indent="-336550" algn="just" rtl="0">
              <a:spcBef>
                <a:spcPts val="0"/>
              </a:spcBef>
              <a:spcAft>
                <a:spcPts val="0"/>
              </a:spcAft>
              <a:buSzPts val="1700"/>
              <a:buFont typeface="Nunito"/>
              <a:buChar char="●"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32% - работники школы;</a:t>
            </a:r>
            <a:endParaRPr sz="1100" dirty="0">
              <a:latin typeface="Nunito"/>
              <a:ea typeface="Nunito"/>
              <a:cs typeface="Nunito"/>
              <a:sym typeface="Nunito"/>
            </a:endParaRPr>
          </a:p>
          <a:p>
            <a:pPr marL="1371600" lvl="0" indent="-336550" algn="just" rtl="0">
              <a:spcBef>
                <a:spcPts val="0"/>
              </a:spcBef>
              <a:spcAft>
                <a:spcPts val="0"/>
              </a:spcAft>
              <a:buSzPts val="1700"/>
              <a:buFont typeface="Nunito"/>
              <a:buChar char="●"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25% - родители;</a:t>
            </a:r>
            <a:endParaRPr sz="1100" dirty="0">
              <a:latin typeface="Nunito"/>
              <a:ea typeface="Nunito"/>
              <a:cs typeface="Nunito"/>
              <a:sym typeface="Nunito"/>
            </a:endParaRPr>
          </a:p>
          <a:p>
            <a:pPr marL="13716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Nunito"/>
              <a:buChar char="●"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43%-обучающиеся  школы.</a:t>
            </a:r>
            <a:endParaRPr sz="17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b="1" dirty="0">
                <a:latin typeface="Nunito"/>
                <a:ea typeface="Nunito"/>
                <a:cs typeface="Nunito"/>
                <a:sym typeface="Nunito"/>
              </a:rPr>
              <a:t>3.Результаты социологического опроса:</a:t>
            </a:r>
            <a:endParaRPr sz="1700" b="1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78 чел. большинство опрошенных  считают проблему оформлении зоны отдыха в школе актуальной, из них 64% готовы принять участие </a:t>
            </a:r>
            <a:endParaRPr sz="17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latin typeface="Nunito"/>
                <a:ea typeface="Nunito"/>
                <a:cs typeface="Nunito"/>
                <a:sym typeface="Nunito"/>
              </a:rPr>
              <a:t>в оформлении зоны отдыха в школе.</a:t>
            </a:r>
            <a:endParaRPr sz="17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85"/>
              </a:spcBef>
              <a:spcAft>
                <a:spcPts val="0"/>
              </a:spcAft>
              <a:buNone/>
            </a:pPr>
            <a:endParaRPr sz="17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1285"/>
              </a:spcBef>
              <a:spcAft>
                <a:spcPts val="0"/>
              </a:spcAft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1c6b67e40_5_10"/>
          <p:cNvSpPr txBox="1">
            <a:spLocks noGrp="1"/>
          </p:cNvSpPr>
          <p:nvPr>
            <p:ph type="title"/>
          </p:nvPr>
        </p:nvSpPr>
        <p:spPr>
          <a:xfrm>
            <a:off x="521850" y="457200"/>
            <a:ext cx="8559900" cy="142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6850" rIns="0" bIns="0" anchor="t" anchorCtr="0">
            <a:spAutoFit/>
          </a:bodyPr>
          <a:lstStyle/>
          <a:p>
            <a:pPr marL="2235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Ожидаемые </a:t>
            </a:r>
            <a:br>
              <a:rPr lang="en-US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результаты проекта</a:t>
            </a:r>
            <a:endParaRPr sz="3600" dirty="0">
              <a:solidFill>
                <a:srgbClr val="0C0C0C"/>
              </a:solidFill>
            </a:endParaRPr>
          </a:p>
        </p:txBody>
      </p:sp>
      <p:sp>
        <p:nvSpPr>
          <p:cNvPr id="194" name="Google Shape;194;g311c6b67e40_5_10"/>
          <p:cNvSpPr/>
          <p:nvPr/>
        </p:nvSpPr>
        <p:spPr>
          <a:xfrm>
            <a:off x="800100" y="1844576"/>
            <a:ext cx="7543800" cy="24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Повышение двигательной активности обучающихся путем вовлечения в систематические игры на переменах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Общее оздоровление обучающихся путем оптимизации их двигательной активности в режиме дня 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457200" marR="508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AutoNum type="arabicPeriod"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Укрепление материально-технической базы для занятия обучающихся во внеурочное время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11c6b67e40_5_20"/>
          <p:cNvSpPr txBox="1">
            <a:spLocks noGrp="1"/>
          </p:cNvSpPr>
          <p:nvPr>
            <p:ph type="title"/>
          </p:nvPr>
        </p:nvSpPr>
        <p:spPr>
          <a:xfrm>
            <a:off x="293100" y="769800"/>
            <a:ext cx="5488074" cy="112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Сроки этапы</a:t>
            </a:r>
            <a:br>
              <a:rPr lang="ru-RU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реализации проекта</a:t>
            </a:r>
            <a:endParaRPr sz="3600" dirty="0">
              <a:solidFill>
                <a:srgbClr val="0C0C0C"/>
              </a:solidFill>
            </a:endParaRPr>
          </a:p>
        </p:txBody>
      </p:sp>
      <p:graphicFrame>
        <p:nvGraphicFramePr>
          <p:cNvPr id="200" name="Google Shape;200;g311c6b67e40_5_20"/>
          <p:cNvGraphicFramePr/>
          <p:nvPr/>
        </p:nvGraphicFramePr>
        <p:xfrm>
          <a:off x="762150" y="2065000"/>
          <a:ext cx="7888500" cy="1524000"/>
        </p:xfrm>
        <a:graphic>
          <a:graphicData uri="http://schemas.openxmlformats.org/drawingml/2006/table">
            <a:tbl>
              <a:tblPr>
                <a:noFill/>
                <a:tableStyleId>{A9E35B9C-403C-4B62-BB3F-0D77CB275A94}</a:tableStyleId>
              </a:tblPr>
              <a:tblGrid>
                <a:gridCol w="130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 u="none" strike="noStrike" cap="none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№</a:t>
                      </a:r>
                      <a:endParaRPr sz="23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270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 u="none" strike="noStrike" cap="none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Вид этапа</a:t>
                      </a:r>
                      <a:endParaRPr sz="23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270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b="1" u="none" strike="noStrike" cap="none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Сроки</a:t>
                      </a:r>
                      <a:endParaRPr sz="23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2700" marB="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I этап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Организационный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н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оябрь 2024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II</a:t>
                      </a: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этап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Основной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д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екабрь 2024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III</a:t>
                      </a: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этап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Завершающий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я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нварь-март</a:t>
                      </a:r>
                      <a:r>
                        <a:rPr lang="ru-RU" sz="1900">
                          <a:latin typeface="Nunito"/>
                          <a:ea typeface="Nunito"/>
                          <a:cs typeface="Nunito"/>
                          <a:sym typeface="Nunito"/>
                        </a:rPr>
                        <a:t> </a:t>
                      </a:r>
                      <a:r>
                        <a:rPr lang="ru-RU" sz="1900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2025</a:t>
                      </a:r>
                      <a:endParaRPr sz="1900"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13325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11c6b67e40_5_27"/>
          <p:cNvSpPr txBox="1">
            <a:spLocks noGrp="1"/>
          </p:cNvSpPr>
          <p:nvPr>
            <p:ph type="title"/>
          </p:nvPr>
        </p:nvSpPr>
        <p:spPr>
          <a:xfrm>
            <a:off x="838350" y="758800"/>
            <a:ext cx="85461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C0C0C"/>
                </a:solidFill>
              </a:rPr>
              <a:t>Бюджет проекта</a:t>
            </a:r>
            <a:endParaRPr sz="3600">
              <a:solidFill>
                <a:srgbClr val="0C0C0C"/>
              </a:solidFill>
            </a:endParaRPr>
          </a:p>
        </p:txBody>
      </p:sp>
      <p:sp>
        <p:nvSpPr>
          <p:cNvPr id="206" name="Google Shape;206;g311c6b67e40_5_27"/>
          <p:cNvSpPr txBox="1"/>
          <p:nvPr/>
        </p:nvSpPr>
        <p:spPr>
          <a:xfrm>
            <a:off x="762000" y="3122100"/>
            <a:ext cx="81966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latin typeface="Nunito"/>
                <a:ea typeface="Nunito"/>
                <a:cs typeface="Nunito"/>
                <a:sym typeface="Nunito"/>
              </a:rPr>
              <a:t>600 000 рублей – местный бюджет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Google Shape;212;g311c6b67e40_5_104"/>
          <p:cNvGraphicFramePr/>
          <p:nvPr/>
        </p:nvGraphicFramePr>
        <p:xfrm>
          <a:off x="717563" y="1748575"/>
          <a:ext cx="7861275" cy="2787777"/>
        </p:xfrm>
        <a:graphic>
          <a:graphicData uri="http://schemas.openxmlformats.org/drawingml/2006/table">
            <a:tbl>
              <a:tblPr>
                <a:noFill/>
                <a:tableStyleId>{ED86A387-8A0B-4F98-8FBE-FC85F96BC533}</a:tableStyleId>
              </a:tblPr>
              <a:tblGrid>
                <a:gridCol w="43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№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Наименование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Цена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Количество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Стоимость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Пуфики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24 000,00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Стулья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8 000,00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48 000,00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Стеллаж для художественной литературы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120 000,00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120 000,00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Диван-конструктор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30 000,00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60 000,00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5.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Жалюзи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17 000,00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51 000,00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Столы с раскладкой под шахматы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12 000,00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36 000,00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g311c6b67e40_5_104"/>
          <p:cNvSpPr txBox="1">
            <a:spLocks noGrp="1"/>
          </p:cNvSpPr>
          <p:nvPr>
            <p:ph type="title"/>
          </p:nvPr>
        </p:nvSpPr>
        <p:spPr>
          <a:xfrm>
            <a:off x="674100" y="693600"/>
            <a:ext cx="85461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C0C0C"/>
                </a:solidFill>
              </a:rPr>
              <a:t>Смета на мебель</a:t>
            </a:r>
            <a:endParaRPr sz="3600">
              <a:solidFill>
                <a:srgbClr val="0C0C0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Google Shape;219;g311c6b67e40_5_112"/>
          <p:cNvGraphicFramePr/>
          <p:nvPr/>
        </p:nvGraphicFramePr>
        <p:xfrm>
          <a:off x="674088" y="1869650"/>
          <a:ext cx="7861275" cy="2978575"/>
        </p:xfrm>
        <a:graphic>
          <a:graphicData uri="http://schemas.openxmlformats.org/drawingml/2006/table">
            <a:tbl>
              <a:tblPr>
                <a:noFill/>
                <a:tableStyleId>{ED86A387-8A0B-4F98-8FBE-FC85F96BC533}</a:tableStyleId>
              </a:tblPr>
              <a:tblGrid>
                <a:gridCol w="34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№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Наименование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Цена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Количество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Стоимость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1.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Штукатурка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550,00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2 200,00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Грунтовка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210,00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420,00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3.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Краска марки “Интерьер”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7 000,00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28 000,00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Клей для укладки ПВХ-покрытий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671,08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6,5 кг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4 368,73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5.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Линолеум ARMSTRONG, ПВХ, 2,0 мм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8 114,37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52 834,55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Клей для укладки ПВХ-покрытий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671,08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6,5 кг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4 368,73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800"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7.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3810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Шпатлевка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680,00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2 720,00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0" name="Google Shape;220;g311c6b67e40_5_112"/>
          <p:cNvSpPr txBox="1">
            <a:spLocks noGrp="1"/>
          </p:cNvSpPr>
          <p:nvPr>
            <p:ph type="title"/>
          </p:nvPr>
        </p:nvSpPr>
        <p:spPr>
          <a:xfrm>
            <a:off x="674100" y="693600"/>
            <a:ext cx="8546100" cy="112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Смета на </a:t>
            </a:r>
            <a:br>
              <a:rPr lang="ru-RU" sz="3600" dirty="0">
                <a:solidFill>
                  <a:srgbClr val="0C0C0C"/>
                </a:solidFill>
              </a:rPr>
            </a:br>
            <a:r>
              <a:rPr lang="ru-RU" sz="3600" dirty="0" err="1">
                <a:solidFill>
                  <a:srgbClr val="0C0C0C"/>
                </a:solidFill>
              </a:rPr>
              <a:t>стойматериалы</a:t>
            </a:r>
            <a:endParaRPr sz="3600" dirty="0">
              <a:solidFill>
                <a:srgbClr val="0C0C0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" name="Google Shape;226;g311c6b67e40_5_118"/>
          <p:cNvGraphicFramePr/>
          <p:nvPr/>
        </p:nvGraphicFramePr>
        <p:xfrm>
          <a:off x="674088" y="1869650"/>
          <a:ext cx="7861275" cy="1511300"/>
        </p:xfrm>
        <a:graphic>
          <a:graphicData uri="http://schemas.openxmlformats.org/drawingml/2006/table">
            <a:tbl>
              <a:tblPr>
                <a:noFill/>
                <a:tableStyleId>{ED86A387-8A0B-4F98-8FBE-FC85F96BC533}</a:tableStyleId>
              </a:tblPr>
              <a:tblGrid>
                <a:gridCol w="34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№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Наименование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Цена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Количество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Стоимость (руб.)</a:t>
                      </a:r>
                      <a:endParaRPr sz="1500"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32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1.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 Потолок ARMSTRONG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3 420,50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49,7 </a:t>
                      </a: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кв.</a:t>
                      </a: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м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170 000,00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32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2.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Светильники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987</a:t>
                      </a: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,00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5 922,00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32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3.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0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Устройство пластиковых</a:t>
                      </a:r>
                      <a:r>
                        <a:rPr lang="ru-RU">
                          <a:latin typeface="Nunito"/>
                          <a:ea typeface="Nunito"/>
                          <a:cs typeface="Nunito"/>
                          <a:sym typeface="Nunito"/>
                        </a:rPr>
                        <a:t> </a:t>
                      </a: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плинтусов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194,71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12,70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 cap="none">
                          <a:latin typeface="Nunito"/>
                          <a:ea typeface="Nunito"/>
                          <a:cs typeface="Nunito"/>
                          <a:sym typeface="Nunito"/>
                        </a:rPr>
                        <a:t>2 486,29</a:t>
                      </a:r>
                      <a:endParaRPr u="none" strike="noStrike" cap="none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0" marT="7625" marB="0" anchor="b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7" name="Google Shape;227;g311c6b67e40_5_118"/>
          <p:cNvSpPr txBox="1">
            <a:spLocks noGrp="1"/>
          </p:cNvSpPr>
          <p:nvPr>
            <p:ph type="title"/>
          </p:nvPr>
        </p:nvSpPr>
        <p:spPr>
          <a:xfrm>
            <a:off x="674100" y="693600"/>
            <a:ext cx="8546100" cy="112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Смета на потолок</a:t>
            </a:r>
            <a:br>
              <a:rPr lang="ru-RU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 и плинтуса</a:t>
            </a:r>
            <a:endParaRPr sz="3600" dirty="0">
              <a:solidFill>
                <a:srgbClr val="0C0C0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11c6b67e40_5_38"/>
          <p:cNvSpPr txBox="1">
            <a:spLocks noGrp="1"/>
          </p:cNvSpPr>
          <p:nvPr>
            <p:ph type="title"/>
          </p:nvPr>
        </p:nvSpPr>
        <p:spPr>
          <a:xfrm>
            <a:off x="461358" y="279151"/>
            <a:ext cx="7833600" cy="124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C0C0C"/>
                </a:solidFill>
              </a:rPr>
              <a:t>Этапы реализации </a:t>
            </a:r>
            <a:br>
              <a:rPr lang="ru-RU" sz="4000" dirty="0">
                <a:solidFill>
                  <a:srgbClr val="0C0C0C"/>
                </a:solidFill>
              </a:rPr>
            </a:br>
            <a:r>
              <a:rPr lang="ru-RU" sz="4000" dirty="0">
                <a:solidFill>
                  <a:srgbClr val="0C0C0C"/>
                </a:solidFill>
              </a:rPr>
              <a:t>проекта</a:t>
            </a:r>
            <a:endParaRPr sz="4000" dirty="0">
              <a:solidFill>
                <a:srgbClr val="0C0C0C"/>
              </a:solidFill>
            </a:endParaRPr>
          </a:p>
        </p:txBody>
      </p:sp>
      <p:sp>
        <p:nvSpPr>
          <p:cNvPr id="233" name="Google Shape;233;g311c6b67e40_5_38"/>
          <p:cNvSpPr txBox="1"/>
          <p:nvPr/>
        </p:nvSpPr>
        <p:spPr>
          <a:xfrm>
            <a:off x="783600" y="1522425"/>
            <a:ext cx="77292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29654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latin typeface="Nunito"/>
                <a:ea typeface="Nunito"/>
                <a:cs typeface="Nunito"/>
                <a:sym typeface="Nunito"/>
              </a:rPr>
              <a:t>1.Организационный</a:t>
            </a:r>
            <a:endParaRPr sz="1800" b="1">
              <a:latin typeface="Nunito"/>
              <a:ea typeface="Nunito"/>
              <a:cs typeface="Nunito"/>
              <a:sym typeface="Nunito"/>
            </a:endParaRPr>
          </a:p>
          <a:p>
            <a:pPr marL="0" marR="296545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Ознакомление с проектом «Школьный бюджет»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34" name="Google Shape;234;g311c6b67e40_5_38" descr="C:\Users\Пользователь\Desktop\100007279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5425" y="2189350"/>
            <a:ext cx="2395250" cy="2966475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sp>
        <p:nvSpPr>
          <p:cNvPr id="235" name="Google Shape;235;g311c6b67e40_5_38"/>
          <p:cNvSpPr/>
          <p:nvPr/>
        </p:nvSpPr>
        <p:spPr>
          <a:xfrm>
            <a:off x="762150" y="2570425"/>
            <a:ext cx="4876800" cy="25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Советник директора по воспитанию Устрялова Елена Александровна ознакомила учащихся 9б класса с Положением об участии в проекте</a:t>
            </a:r>
            <a:br>
              <a:rPr lang="ru-RU" sz="1800">
                <a:latin typeface="Nunito"/>
                <a:ea typeface="Nunito"/>
                <a:cs typeface="Nunito"/>
                <a:sym typeface="Nunito"/>
              </a:rPr>
            </a:b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«Школьный бюджет». 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unito"/>
                <a:ea typeface="Nunito"/>
                <a:cs typeface="Nunito"/>
                <a:sym typeface="Nunito"/>
              </a:rPr>
              <a:t>Учащиеся обсудили данный проект, с огромным интересом согласились принять участие в данном проекте.</a:t>
            </a:r>
            <a:b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311c6b67e40_5_68" descr="C:\Users\Пользователь\Downloads\1000072746 (1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775" y="2676525"/>
            <a:ext cx="6297126" cy="3543675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sp>
        <p:nvSpPr>
          <p:cNvPr id="241" name="Google Shape;241;g311c6b67e40_5_68"/>
          <p:cNvSpPr txBox="1">
            <a:spLocks noGrp="1"/>
          </p:cNvSpPr>
          <p:nvPr>
            <p:ph type="title"/>
          </p:nvPr>
        </p:nvSpPr>
        <p:spPr>
          <a:xfrm>
            <a:off x="734550" y="485716"/>
            <a:ext cx="7674900" cy="124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C0C0C"/>
                </a:solidFill>
              </a:rPr>
              <a:t>Этапы реализации</a:t>
            </a:r>
            <a:br>
              <a:rPr lang="ru-RU" sz="4000" dirty="0">
                <a:solidFill>
                  <a:srgbClr val="0C0C0C"/>
                </a:solidFill>
              </a:rPr>
            </a:br>
            <a:r>
              <a:rPr lang="ru-RU" sz="4000" dirty="0">
                <a:solidFill>
                  <a:srgbClr val="0C0C0C"/>
                </a:solidFill>
              </a:rPr>
              <a:t> проекта</a:t>
            </a:r>
          </a:p>
        </p:txBody>
      </p:sp>
      <p:sp>
        <p:nvSpPr>
          <p:cNvPr id="242" name="Google Shape;242;g311c6b67e40_5_68"/>
          <p:cNvSpPr txBox="1"/>
          <p:nvPr/>
        </p:nvSpPr>
        <p:spPr>
          <a:xfrm>
            <a:off x="829775" y="1564800"/>
            <a:ext cx="8991600" cy="11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29654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Nunito"/>
                <a:ea typeface="Nunito"/>
                <a:cs typeface="Nunito"/>
                <a:sym typeface="Nunito"/>
              </a:rPr>
              <a:t>2.Завершающий</a:t>
            </a:r>
            <a:endParaRPr sz="1800" b="1" dirty="0">
              <a:latin typeface="Nunito"/>
              <a:ea typeface="Nunito"/>
              <a:cs typeface="Nunito"/>
              <a:sym typeface="Nunito"/>
            </a:endParaRPr>
          </a:p>
          <a:p>
            <a:pPr marL="0" marR="296545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Публичная защита инициативного проекта «Сделай паузу»  </a:t>
            </a:r>
            <a:br>
              <a:rPr lang="ru-RU" sz="1800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на Школьном совете</a:t>
            </a:r>
            <a:endParaRPr sz="1800" dirty="0">
              <a:latin typeface="Nunito"/>
              <a:ea typeface="Nunito"/>
              <a:cs typeface="Nunito"/>
              <a:sym typeface="Nunito"/>
            </a:endParaRPr>
          </a:p>
          <a:p>
            <a:pPr marL="0" marR="296545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11c6b67e40_5_43"/>
          <p:cNvSpPr txBox="1">
            <a:spLocks noGrp="1"/>
          </p:cNvSpPr>
          <p:nvPr>
            <p:ph type="title"/>
          </p:nvPr>
        </p:nvSpPr>
        <p:spPr>
          <a:xfrm>
            <a:off x="816875" y="633225"/>
            <a:ext cx="85461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C0C0C"/>
                </a:solidFill>
              </a:rPr>
              <a:t>Зона для отдыха</a:t>
            </a:r>
            <a:endParaRPr sz="3600">
              <a:solidFill>
                <a:srgbClr val="0C0C0C"/>
              </a:solidFill>
            </a:endParaRPr>
          </a:p>
        </p:txBody>
      </p:sp>
      <p:sp>
        <p:nvSpPr>
          <p:cNvPr id="248" name="Google Shape;248;g311c6b67e40_5_43"/>
          <p:cNvSpPr txBox="1">
            <a:spLocks noGrp="1"/>
          </p:cNvSpPr>
          <p:nvPr>
            <p:ph type="title"/>
          </p:nvPr>
        </p:nvSpPr>
        <p:spPr>
          <a:xfrm>
            <a:off x="980300" y="1465450"/>
            <a:ext cx="4011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C0C0C"/>
                </a:solidFill>
              </a:rPr>
              <a:t>До </a:t>
            </a:r>
            <a:endParaRPr sz="1800">
              <a:solidFill>
                <a:srgbClr val="0C0C0C"/>
              </a:solidFill>
            </a:endParaRPr>
          </a:p>
        </p:txBody>
      </p:sp>
      <p:pic>
        <p:nvPicPr>
          <p:cNvPr id="249" name="Google Shape;249;g311c6b67e40_5_43" descr="C:\Users\Пользователь\Desktop\100007304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477562" y="1482700"/>
            <a:ext cx="2006875" cy="2939150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pic>
        <p:nvPicPr>
          <p:cNvPr id="250" name="Google Shape;250;g311c6b67e40_5_43" descr="C:\Users\73B5~1\AppData\Local\Temp\Rar$DRa6412.2430\100007305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473450" y="3785775"/>
            <a:ext cx="2015100" cy="2919750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sp>
        <p:nvSpPr>
          <p:cNvPr id="251" name="Google Shape;251;g311c6b67e40_5_43"/>
          <p:cNvSpPr txBox="1">
            <a:spLocks noGrp="1"/>
          </p:cNvSpPr>
          <p:nvPr>
            <p:ph type="title"/>
          </p:nvPr>
        </p:nvSpPr>
        <p:spPr>
          <a:xfrm>
            <a:off x="4795225" y="1406800"/>
            <a:ext cx="4011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C0C0C"/>
                </a:solidFill>
              </a:rPr>
              <a:t>После</a:t>
            </a:r>
            <a:endParaRPr sz="2800">
              <a:solidFill>
                <a:srgbClr val="0C0C0C"/>
              </a:solidFill>
            </a:endParaRPr>
          </a:p>
        </p:txBody>
      </p:sp>
      <p:pic>
        <p:nvPicPr>
          <p:cNvPr id="252" name="Google Shape;252;g311c6b67e40_5_43" descr="undefined-QKBx4S6ci34y0Z8QHWQZK5PGvFueeRe0FFdw7H9p_resize_w900_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9800" y="1969675"/>
            <a:ext cx="3350401" cy="2006874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pic>
        <p:nvPicPr>
          <p:cNvPr id="253" name="Google Shape;253;g311c6b67e40_5_43" descr="undefined-lTEZde3Q2BeVxlYClqYWTzXw9xXh9dcT16s5Qkfi_resize_w900_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9800" y="4304025"/>
            <a:ext cx="3350401" cy="1949175"/>
          </a:xfrm>
          <a:prstGeom prst="rect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11c6b67e40_5_78"/>
          <p:cNvSpPr txBox="1">
            <a:spLocks noGrp="1"/>
          </p:cNvSpPr>
          <p:nvPr>
            <p:ph type="title"/>
          </p:nvPr>
        </p:nvSpPr>
        <p:spPr>
          <a:xfrm>
            <a:off x="838350" y="758800"/>
            <a:ext cx="8546100" cy="228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C0C0C"/>
                </a:solidFill>
              </a:rPr>
              <a:t>Эффект от реализации</a:t>
            </a:r>
            <a:br>
              <a:rPr lang="ru-RU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 проекта школьный </a:t>
            </a:r>
            <a:br>
              <a:rPr lang="ru-RU" sz="3600" dirty="0">
                <a:solidFill>
                  <a:srgbClr val="0C0C0C"/>
                </a:solidFill>
              </a:rPr>
            </a:br>
            <a:r>
              <a:rPr lang="ru-RU" sz="3600" dirty="0">
                <a:solidFill>
                  <a:srgbClr val="0C0C0C"/>
                </a:solidFill>
              </a:rPr>
              <a:t>бюджет</a:t>
            </a:r>
            <a:endParaRPr sz="3600" dirty="0">
              <a:solidFill>
                <a:srgbClr val="0C0C0C"/>
              </a:solidFill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C0C0C"/>
              </a:solidFill>
            </a:endParaRPr>
          </a:p>
        </p:txBody>
      </p:sp>
      <p:sp>
        <p:nvSpPr>
          <p:cNvPr id="259" name="Google Shape;259;g311c6b67e40_5_78"/>
          <p:cNvSpPr txBox="1">
            <a:spLocks noGrp="1"/>
          </p:cNvSpPr>
          <p:nvPr>
            <p:ph type="body" idx="4294967295"/>
          </p:nvPr>
        </p:nvSpPr>
        <p:spPr>
          <a:xfrm>
            <a:off x="762150" y="2747250"/>
            <a:ext cx="7722300" cy="14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900" b="1">
                <a:highlight>
                  <a:schemeClr val="dk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После реализации проекта рекреация станет комфортной средой для отдыха </a:t>
            </a:r>
            <a:br>
              <a:rPr lang="ru-RU" sz="2900" b="1">
                <a:highlight>
                  <a:schemeClr val="dk1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900" b="1">
                <a:highlight>
                  <a:schemeClr val="dk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 перезагрузки на переменах </a:t>
            </a:r>
            <a:endParaRPr sz="2900" b="1">
              <a:highlight>
                <a:schemeClr val="dk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11c6b67e40_5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87775" y="900100"/>
            <a:ext cx="2081700" cy="1995000"/>
          </a:xfrm>
          <a:prstGeom prst="ellipse">
            <a:avLst/>
          </a:prstGeom>
          <a:noFill/>
          <a:ln>
            <a:noFill/>
          </a:ln>
          <a:effectLst>
            <a:outerShdw blurRad="76200" sy="23000" kx="-1200090" algn="bl" rotWithShape="0">
              <a:srgbClr val="000000">
                <a:alpha val="20000"/>
              </a:srgbClr>
            </a:outerShdw>
          </a:effectLst>
        </p:spPr>
      </p:pic>
      <p:sp>
        <p:nvSpPr>
          <p:cNvPr id="265" name="Google Shape;265;g311c6b67e40_5_84"/>
          <p:cNvSpPr txBox="1">
            <a:spLocks noGrp="1"/>
          </p:cNvSpPr>
          <p:nvPr>
            <p:ph type="title"/>
          </p:nvPr>
        </p:nvSpPr>
        <p:spPr>
          <a:xfrm>
            <a:off x="1069525" y="3830025"/>
            <a:ext cx="8546100" cy="1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C0C0C"/>
                </a:solidFill>
              </a:rPr>
              <a:t>Спасибо за внимание!</a:t>
            </a:r>
            <a:endParaRPr sz="3600">
              <a:solidFill>
                <a:srgbClr val="0C0C0C"/>
              </a:solidFill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C0C0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782</Words>
  <Application>Microsoft Office PowerPoint</Application>
  <PresentationFormat>Экран (4:3)</PresentationFormat>
  <Paragraphs>184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Times New Roman</vt:lpstr>
      <vt:lpstr>Nunito</vt:lpstr>
      <vt:lpstr>Calibri</vt:lpstr>
      <vt:lpstr>Arial</vt:lpstr>
      <vt:lpstr>Shift</vt:lpstr>
      <vt:lpstr>      </vt:lpstr>
      <vt:lpstr>Актуальность  проекта </vt:lpstr>
      <vt:lpstr>Цель проекта</vt:lpstr>
      <vt:lpstr>Задачи проекта</vt:lpstr>
      <vt:lpstr>Способы и методы достижения  цели и решения задач</vt:lpstr>
      <vt:lpstr>Презентация PowerPoint</vt:lpstr>
      <vt:lpstr>Ожидаемые  результаты проекта</vt:lpstr>
      <vt:lpstr>Сроки этапы реализации проекта</vt:lpstr>
      <vt:lpstr>Бюджет проекта</vt:lpstr>
      <vt:lpstr>Смета на мебель</vt:lpstr>
      <vt:lpstr>Смета на  стойматериалы</vt:lpstr>
      <vt:lpstr>Смета на потолок  и плинтуса</vt:lpstr>
      <vt:lpstr>Этапы реализации  проекта</vt:lpstr>
      <vt:lpstr>Этапы реализации  проекта</vt:lpstr>
      <vt:lpstr>Зона для отдыха</vt:lpstr>
      <vt:lpstr>Эффект от реализации  проекта школьный  бюджет 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</dc:creator>
  <cp:lastModifiedBy>Тамара Цапиева</cp:lastModifiedBy>
  <cp:revision>12</cp:revision>
  <dcterms:created xsi:type="dcterms:W3CDTF">2024-11-02T08:45:10Z</dcterms:created>
  <dcterms:modified xsi:type="dcterms:W3CDTF">2024-11-04T19:48:19Z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2023-05-28T00:00:00Z</vt:filetime>
  </property>
  <property fmtid="{D5CDD505-2E9C-101B-9397-08002B2CF9AE}" pid="3" name="Creator">
    <vt:lpwstr>Acrobat PDFMaker 11 для PowerPoint</vt:lpwstr>
  </property>
  <property fmtid="{D5CDD505-2E9C-101B-9397-08002B2CF9AE}" pid="4" name="LastSaved">
    <vt:filetime>2024-11-02T00:00:00Z</vt:filetime>
  </property>
  <property fmtid="{D5CDD505-2E9C-101B-9397-08002B2CF9AE}" pid="5" name="Producer">
    <vt:lpwstr>Adobe PDF Library 11.0</vt:lpwstr>
  </property>
</Properties>
</file>